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1" autoAdjust="0"/>
    <p:restoredTop sz="94660"/>
  </p:normalViewPr>
  <p:slideViewPr>
    <p:cSldViewPr>
      <p:cViewPr>
        <p:scale>
          <a:sx n="60" d="100"/>
          <a:sy n="60" d="100"/>
        </p:scale>
        <p:origin x="422" y="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15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google.co.uk/url?sa=i&amp;rct=j&amp;q=&amp;esrc=s&amp;source=images&amp;cd=&amp;cad=rja&amp;uact=8&amp;ved=0CAcQjRw&amp;url=http://www.psi.manchester.ac.uk/&amp;ei=EcLAVJizFYbsUsWtgbAK&amp;bvm=bv.83829542,d.d24&amp;psig=AFQjCNFNmDexgvSKX9TLV9SOSmPcYq1kog&amp;ust=1422004160539541" TargetMode="External"/><Relationship Id="rId7" Type="http://schemas.openxmlformats.org/officeDocument/2006/relationships/image" Target="../media/image4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9" descr="https://encrypted-tbn0.gstatic.com/images?q=tbn:ANd9GcSBqWhClF-G3ZDLt5pEVsdTxdveNDpUee9lgxVxIWatpU6G2ywNFA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535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6"/>
          <p:cNvSpPr txBox="1"/>
          <p:nvPr userDrawn="1"/>
        </p:nvSpPr>
        <p:spPr>
          <a:xfrm>
            <a:off x="1439095" y="97879"/>
            <a:ext cx="2389161" cy="769441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defRPr/>
            </a:pPr>
            <a:r>
              <a:rPr lang="en-GB" sz="4400" b="1" dirty="0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00206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</a:t>
            </a:r>
            <a:r>
              <a:rPr lang="en-GB" sz="4400" b="1" dirty="0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</a:t>
            </a:r>
            <a:r>
              <a:rPr lang="en-GB" sz="4400" b="1" dirty="0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75E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MIS</a:t>
            </a:r>
            <a:endParaRPr lang="en-GB" sz="1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9" name="banner-flag" descr="European Commission 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5940425"/>
            <a:ext cx="1168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3" descr="https://www.pi-network.eu/news/marie-curie-actions-on-the-last-lap-to-horizon-2020/imag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104775"/>
            <a:ext cx="784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TextBox 36"/>
          <p:cNvSpPr txBox="1">
            <a:spLocks noChangeArrowheads="1"/>
          </p:cNvSpPr>
          <p:nvPr userDrawn="1"/>
        </p:nvSpPr>
        <p:spPr bwMode="auto">
          <a:xfrm>
            <a:off x="4752975" y="223838"/>
            <a:ext cx="3157538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 Marie Skłodowska-Curie Initial Training Network</a:t>
            </a:r>
          </a:p>
        </p:txBody>
      </p:sp>
      <p:sp>
        <p:nvSpPr>
          <p:cNvPr id="78" name="Rectangle 59"/>
          <p:cNvSpPr>
            <a:spLocks noChangeArrowheads="1"/>
          </p:cNvSpPr>
          <p:nvPr userDrawn="1"/>
        </p:nvSpPr>
        <p:spPr bwMode="auto">
          <a:xfrm>
            <a:off x="0" y="736515"/>
            <a:ext cx="7105650" cy="261610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40000"/>
                <a:lumOff val="60000"/>
                <a:alpha val="57000"/>
              </a:schemeClr>
            </a:glow>
            <a:softEdge rad="31750"/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Postgraduate Research on Dilute Metamorphic Nanostructures and Metamaterials in Semiconductor Photonics </a:t>
            </a:r>
          </a:p>
        </p:txBody>
      </p:sp>
      <p:pic>
        <p:nvPicPr>
          <p:cNvPr id="9" name="Image 8" descr="C:\Users\Er\Documents\logos\U Montpellier_LOGO_original_RVB_petit.jp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69843"/>
            <a:ext cx="7715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NRSfr-grand"/>
          <p:cNvPicPr/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4355976" y="6021288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31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ＭＳ Ｐゴシック" pitchFamily="34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MS PGothic" pitchFamily="34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MS PGothic" pitchFamily="34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MS PGothic" pitchFamily="34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091860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000">
          <a:solidFill>
            <a:srgbClr val="091860"/>
          </a:solidFill>
          <a:latin typeface="+mn-lt"/>
          <a:ea typeface="ＭＳ Ｐゴシック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rgbClr val="091860"/>
          </a:solidFill>
          <a:latin typeface="+mn-lt"/>
          <a:ea typeface="ＭＳ Ｐゴシック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1600">
          <a:solidFill>
            <a:srgbClr val="091860"/>
          </a:solidFill>
          <a:latin typeface="+mn-lt"/>
          <a:ea typeface="ＭＳ Ｐゴシック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91860"/>
          </a:solidFill>
          <a:latin typeface="+mn-lt"/>
          <a:ea typeface="ＭＳ Ｐゴシック" pitchFamily="34" charset="-128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9186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9186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9186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9186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png"/><Relationship Id="rId3" Type="http://schemas.microsoft.com/office/2007/relationships/hdphoto" Target="../media/hdphoto3.wdp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jp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4.wdp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 bwMode="auto">
          <a:xfrm rot="21322269">
            <a:off x="250655" y="1441509"/>
            <a:ext cx="4600477" cy="194905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 rot="21322269">
            <a:off x="2019377" y="1539025"/>
            <a:ext cx="3167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ESR 10 :</a:t>
            </a:r>
          </a:p>
          <a:p>
            <a:r>
              <a:rPr lang="en-US" sz="2800" dirty="0" smtClean="0"/>
              <a:t>Julie TOURNET</a:t>
            </a:r>
            <a:endParaRPr lang="en-US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944354" y="4122178"/>
            <a:ext cx="3402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WP3: Materials for Energy </a:t>
            </a:r>
            <a:endParaRPr lang="en-US" sz="2000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944354" y="4653136"/>
            <a:ext cx="3402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Project 3.2 : MBE growth   of metamorphic III-Sb on Si  for CPV solar cells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93" r="6126"/>
          <a:stretch/>
        </p:blipFill>
        <p:spPr>
          <a:xfrm rot="225509">
            <a:off x="6441893" y="1128579"/>
            <a:ext cx="2386355" cy="220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269">
            <a:off x="449563" y="1699259"/>
            <a:ext cx="1330704" cy="117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5422">
            <a:off x="4935359" y="3459243"/>
            <a:ext cx="3517005" cy="263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269">
            <a:off x="3485064" y="2532291"/>
            <a:ext cx="996449" cy="49822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269">
            <a:off x="2380337" y="2604290"/>
            <a:ext cx="99644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-9454" y="5900538"/>
            <a:ext cx="9144000" cy="98072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837062" y="5733256"/>
            <a:ext cx="4335338" cy="10621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93"/>
          <a:stretch/>
        </p:blipFill>
        <p:spPr>
          <a:xfrm>
            <a:off x="35496" y="1556307"/>
            <a:ext cx="9108504" cy="44649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615" y="0"/>
            <a:ext cx="9144000" cy="98072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35" y="4579104"/>
            <a:ext cx="372813" cy="58290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2039"/>
            <a:ext cx="372813" cy="58290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3" y="2626895"/>
            <a:ext cx="372813" cy="58290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403"/>
            <a:ext cx="372813" cy="58290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760172"/>
            <a:ext cx="1339577" cy="100468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58" y="5751258"/>
            <a:ext cx="1507470" cy="10046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760172"/>
            <a:ext cx="1339577" cy="100468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107504" y="116632"/>
            <a:ext cx="5031439" cy="10621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59" y="158020"/>
            <a:ext cx="1503047" cy="99576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" y="149807"/>
            <a:ext cx="1593230" cy="99576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8195" y="158020"/>
            <a:ext cx="1770256" cy="995769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 bwMode="auto">
          <a:xfrm flipH="1" flipV="1">
            <a:off x="1616945" y="1412776"/>
            <a:ext cx="213299" cy="1007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eur droit avec flèche 35"/>
          <p:cNvCxnSpPr/>
          <p:nvPr/>
        </p:nvCxnSpPr>
        <p:spPr bwMode="auto">
          <a:xfrm flipH="1">
            <a:off x="5342918" y="5018478"/>
            <a:ext cx="237194" cy="5707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ZoneTexte 33"/>
          <p:cNvSpPr txBox="1"/>
          <p:nvPr/>
        </p:nvSpPr>
        <p:spPr>
          <a:xfrm>
            <a:off x="1633414" y="6229327"/>
            <a:ext cx="2143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Reunion Island </a:t>
            </a:r>
            <a:r>
              <a:rPr lang="en-US" sz="1200" dirty="0" smtClean="0"/>
              <a:t>(1990-2007)</a:t>
            </a:r>
            <a:endParaRPr lang="en-US" sz="1200" dirty="0"/>
          </a:p>
        </p:txBody>
      </p:sp>
      <p:sp>
        <p:nvSpPr>
          <p:cNvPr id="40" name="ZoneTexte 39"/>
          <p:cNvSpPr txBox="1"/>
          <p:nvPr/>
        </p:nvSpPr>
        <p:spPr>
          <a:xfrm>
            <a:off x="4280355" y="2143405"/>
            <a:ext cx="1071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France</a:t>
            </a:r>
          </a:p>
          <a:p>
            <a:r>
              <a:rPr lang="en-US" sz="1200" dirty="0" smtClean="0"/>
              <a:t>(2007-2011)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 bwMode="auto">
          <a:xfrm rot="617177">
            <a:off x="5865634" y="433353"/>
            <a:ext cx="2876659" cy="109139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059832" y="2609357"/>
            <a:ext cx="858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Spain</a:t>
            </a:r>
          </a:p>
          <a:p>
            <a:r>
              <a:rPr lang="en-US" sz="1200" dirty="0" smtClean="0"/>
              <a:t>(2012)</a:t>
            </a:r>
            <a:endParaRPr lang="en-US" sz="1200" dirty="0"/>
          </a:p>
        </p:txBody>
      </p:sp>
      <p:sp>
        <p:nvSpPr>
          <p:cNvPr id="42" name="ZoneTexte 41"/>
          <p:cNvSpPr txBox="1"/>
          <p:nvPr/>
        </p:nvSpPr>
        <p:spPr>
          <a:xfrm rot="617177">
            <a:off x="6007513" y="549126"/>
            <a:ext cx="29814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Canada</a:t>
            </a:r>
          </a:p>
          <a:p>
            <a:r>
              <a:rPr lang="en-US" b="1" dirty="0" smtClean="0"/>
              <a:t>(2012-two weeks ago!)</a:t>
            </a:r>
            <a:endParaRPr lang="en-US" b="1" dirty="0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269">
            <a:off x="165262" y="1347624"/>
            <a:ext cx="996449" cy="498226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088">
            <a:off x="363424" y="6054059"/>
            <a:ext cx="852433" cy="504056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996">
            <a:off x="3736821" y="1660579"/>
            <a:ext cx="865497" cy="49711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 rot="222362">
            <a:off x="5353711" y="2163901"/>
            <a:ext cx="2081947" cy="582905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 rot="222362">
            <a:off x="5453078" y="2257563"/>
            <a:ext cx="192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BSc</a:t>
            </a:r>
            <a:r>
              <a:rPr lang="fr-CA" dirty="0" smtClean="0"/>
              <a:t> Engineering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 bwMode="auto">
          <a:xfrm>
            <a:off x="3055740" y="3212976"/>
            <a:ext cx="1262839" cy="472374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55107" y="3226637"/>
            <a:ext cx="192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Erasmus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 bwMode="auto">
          <a:xfrm rot="21245421">
            <a:off x="439460" y="2789343"/>
            <a:ext cx="1584300" cy="516987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 rot="21245421">
            <a:off x="540436" y="2806830"/>
            <a:ext cx="192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MASc</a:t>
            </a:r>
            <a:r>
              <a:rPr lang="fr-CA" dirty="0" smtClean="0"/>
              <a:t> Nano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34" grpId="0"/>
      <p:bldP spid="40" grpId="0"/>
      <p:bldP spid="43" grpId="0" animBg="1"/>
      <p:bldP spid="41" grpId="0"/>
      <p:bldP spid="42" grpId="0"/>
      <p:bldP spid="2" grpId="0" animBg="1"/>
      <p:bldP spid="2" grpId="1" animBg="1"/>
      <p:bldP spid="3" grpId="0"/>
      <p:bldP spid="3" grpId="1"/>
      <p:bldP spid="29" grpId="0" animBg="1"/>
      <p:bldP spid="29" grpId="1" animBg="1"/>
      <p:bldP spid="31" grpId="0"/>
      <p:bldP spid="31" grpId="1"/>
      <p:bldP spid="32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615" y="5877272"/>
            <a:ext cx="9144000" cy="98072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15" y="0"/>
            <a:ext cx="9144000" cy="98072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0" y="-65131"/>
            <a:ext cx="9164513" cy="6923131"/>
          </a:xfrm>
          <a:prstGeom prst="rect">
            <a:avLst/>
          </a:prstGeom>
          <a:solidFill>
            <a:schemeClr val="tx1">
              <a:lumMod val="65000"/>
              <a:lumOff val="35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63080" y="567402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Quantum </a:t>
            </a:r>
            <a:r>
              <a:rPr lang="en-US" dirty="0" smtClean="0"/>
              <a:t>Nano-Center</a:t>
            </a:r>
          </a:p>
          <a:p>
            <a:r>
              <a:rPr lang="en-US" dirty="0" smtClean="0"/>
              <a:t>Waterloo Institute for Nanotechnology</a:t>
            </a:r>
          </a:p>
          <a:p>
            <a:r>
              <a:rPr lang="en-US" dirty="0" smtClean="0"/>
              <a:t>Institute for Quantum Computing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r="4653"/>
          <a:stretch/>
        </p:blipFill>
        <p:spPr>
          <a:xfrm>
            <a:off x="6635756" y="260648"/>
            <a:ext cx="2116358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052">
            <a:off x="132681" y="1329801"/>
            <a:ext cx="6171034" cy="4112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337560" y="2394754"/>
            <a:ext cx="28269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MBE Lab </a:t>
            </a:r>
            <a:endParaRPr lang="en-US" dirty="0" smtClean="0"/>
          </a:p>
          <a:p>
            <a:pPr algn="ctr"/>
            <a:r>
              <a:rPr lang="en-US" dirty="0" smtClean="0"/>
              <a:t>Z.R. </a:t>
            </a:r>
            <a:r>
              <a:rPr lang="en-US" dirty="0" err="1" smtClean="0"/>
              <a:t>Wasilewski</a:t>
            </a:r>
            <a:endParaRPr lang="en-US" dirty="0" smtClean="0"/>
          </a:p>
          <a:p>
            <a:pPr algn="ctr"/>
            <a:r>
              <a:rPr lang="en-US" dirty="0" smtClean="0"/>
              <a:t>---</a:t>
            </a:r>
          </a:p>
          <a:p>
            <a:pPr algn="ctr"/>
            <a:r>
              <a:rPr lang="en-US" dirty="0" err="1" smtClean="0"/>
              <a:t>Veeco</a:t>
            </a:r>
            <a:r>
              <a:rPr lang="en-US" dirty="0" smtClean="0"/>
              <a:t> GEN10</a:t>
            </a:r>
          </a:p>
          <a:p>
            <a:pPr algn="ctr"/>
            <a:r>
              <a:rPr lang="en-US" dirty="0" smtClean="0"/>
              <a:t>in-situ and ex-situ characterization facilities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083" y="42937359"/>
            <a:ext cx="869573" cy="46122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453" y="43423304"/>
            <a:ext cx="1405160" cy="563402"/>
          </a:xfrm>
          <a:prstGeom prst="rect">
            <a:avLst/>
          </a:prstGeom>
        </p:spPr>
      </p:pic>
      <p:pic>
        <p:nvPicPr>
          <p:cNvPr id="10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515" y="42659912"/>
            <a:ext cx="752341" cy="25503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167844" y="-65131"/>
            <a:ext cx="2592288" cy="1374957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-210697" y="-171399"/>
            <a:ext cx="3428895" cy="1374824"/>
          </a:xfrm>
          <a:prstGeom prst="rect">
            <a:avLst/>
          </a:prstGeom>
        </p:spPr>
      </p:pic>
      <p:pic>
        <p:nvPicPr>
          <p:cNvPr id="1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91269" y="911562"/>
            <a:ext cx="1224135" cy="4149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97" b="19509"/>
          <a:stretch/>
        </p:blipFill>
        <p:spPr>
          <a:xfrm rot="814822">
            <a:off x="6612492" y="4765037"/>
            <a:ext cx="2143071" cy="1764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Étoile à 5 branches 14"/>
          <p:cNvSpPr/>
          <p:nvPr/>
        </p:nvSpPr>
        <p:spPr bwMode="auto">
          <a:xfrm>
            <a:off x="8055867" y="5738957"/>
            <a:ext cx="216024" cy="202207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31640" y="1052736"/>
            <a:ext cx="6363679" cy="47145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321">
            <a:off x="1611029" y="2658084"/>
            <a:ext cx="2990635" cy="29906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15" y="1456881"/>
            <a:ext cx="5458446" cy="11388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4670">
            <a:off x="4570555" y="3447394"/>
            <a:ext cx="2955096" cy="133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3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-27384"/>
            <a:ext cx="9144000" cy="98072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536" y="44624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Graduate </a:t>
            </a:r>
            <a:r>
              <a:rPr lang="en-US" sz="1600" u="sng" dirty="0" smtClean="0"/>
              <a:t>research : </a:t>
            </a:r>
            <a:endParaRPr lang="en-US" sz="1600" u="sng" dirty="0" smtClean="0"/>
          </a:p>
          <a:p>
            <a:endParaRPr lang="en-US" sz="1600" u="sng" dirty="0" smtClean="0"/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MBE growth and characterization of Aluminum on semiconductors (Si, GaAs)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	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Applications</a:t>
            </a:r>
            <a:r>
              <a:rPr lang="en-US" sz="1600" dirty="0" smtClean="0"/>
              <a:t>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quantum computing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single-photon detectors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plasmonics</a:t>
            </a:r>
            <a:endParaRPr lang="en-US" sz="16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11">
            <a:off x="6573664" y="1192102"/>
            <a:ext cx="2332959" cy="1555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176">
            <a:off x="5131242" y="951870"/>
            <a:ext cx="1157693" cy="1453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 bwMode="auto">
          <a:xfrm>
            <a:off x="7615" y="5877272"/>
            <a:ext cx="9144000" cy="98072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2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5" y="2807350"/>
            <a:ext cx="1837916" cy="2080103"/>
          </a:xfrm>
          <a:prstGeom prst="rect">
            <a:avLst/>
          </a:prstGeom>
        </p:spPr>
      </p:pic>
      <p:pic>
        <p:nvPicPr>
          <p:cNvPr id="13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086" y="2807350"/>
            <a:ext cx="1840607" cy="2080102"/>
          </a:xfrm>
          <a:prstGeom prst="rect">
            <a:avLst/>
          </a:prstGeom>
        </p:spPr>
      </p:pic>
      <p:pic>
        <p:nvPicPr>
          <p:cNvPr id="14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42" y="2807350"/>
            <a:ext cx="1845382" cy="2080103"/>
          </a:xfrm>
          <a:prstGeom prst="rect">
            <a:avLst/>
          </a:prstGeom>
        </p:spPr>
      </p:pic>
      <p:pic>
        <p:nvPicPr>
          <p:cNvPr id="15" name="Picture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"/>
          <a:stretch/>
        </p:blipFill>
        <p:spPr>
          <a:xfrm>
            <a:off x="6908593" y="4015849"/>
            <a:ext cx="1761556" cy="1750508"/>
          </a:xfrm>
          <a:prstGeom prst="rect">
            <a:avLst/>
          </a:prstGeom>
        </p:spPr>
      </p:pic>
      <p:sp>
        <p:nvSpPr>
          <p:cNvPr id="16" name="ZoneTexte 7"/>
          <p:cNvSpPr txBox="1"/>
          <p:nvPr/>
        </p:nvSpPr>
        <p:spPr>
          <a:xfrm>
            <a:off x="175265" y="4967590"/>
            <a:ext cx="65582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In-situ monitoring with RHEED revealing various growth </a:t>
            </a:r>
            <a:r>
              <a:rPr lang="en-US" sz="1100" i="1" dirty="0" smtClean="0"/>
              <a:t>modes</a:t>
            </a:r>
            <a:endParaRPr lang="en-US" sz="1100" i="1" dirty="0"/>
          </a:p>
        </p:txBody>
      </p:sp>
      <p:sp>
        <p:nvSpPr>
          <p:cNvPr id="17" name="ZoneTexte 15"/>
          <p:cNvSpPr txBox="1"/>
          <p:nvPr/>
        </p:nvSpPr>
        <p:spPr>
          <a:xfrm>
            <a:off x="7262702" y="5985740"/>
            <a:ext cx="1773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AFM </a:t>
            </a:r>
            <a:r>
              <a:rPr lang="en-US" sz="1100" i="1" dirty="0" smtClean="0"/>
              <a:t>observation. </a:t>
            </a:r>
          </a:p>
          <a:p>
            <a:r>
              <a:rPr lang="en-US" sz="1100" i="1" dirty="0" smtClean="0"/>
              <a:t>RMS </a:t>
            </a:r>
            <a:r>
              <a:rPr lang="en-US" sz="1100" i="1" dirty="0" smtClean="0"/>
              <a:t>roughness 0.6nm</a:t>
            </a:r>
            <a:endParaRPr lang="en-US" sz="1100" i="1" dirty="0"/>
          </a:p>
        </p:txBody>
      </p:sp>
      <p:pic>
        <p:nvPicPr>
          <p:cNvPr id="19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4188" r="4666" b="4232"/>
          <a:stretch/>
        </p:blipFill>
        <p:spPr>
          <a:xfrm>
            <a:off x="2965933" y="5539164"/>
            <a:ext cx="1923569" cy="1247885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 t="951" r="4762" b="4994"/>
          <a:stretch/>
        </p:blipFill>
        <p:spPr>
          <a:xfrm>
            <a:off x="710503" y="5517232"/>
            <a:ext cx="1944216" cy="1269817"/>
          </a:xfrm>
          <a:prstGeom prst="rect">
            <a:avLst/>
          </a:prstGeom>
        </p:spPr>
      </p:pic>
      <p:sp>
        <p:nvSpPr>
          <p:cNvPr id="21" name="ZoneTexte 16"/>
          <p:cNvSpPr txBox="1"/>
          <p:nvPr/>
        </p:nvSpPr>
        <p:spPr>
          <a:xfrm>
            <a:off x="5076056" y="5901496"/>
            <a:ext cx="2093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XRD </a:t>
            </a:r>
            <a:r>
              <a:rPr lang="en-US" sz="1100" i="1" dirty="0" smtClean="0"/>
              <a:t>analysis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3823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PHET Theme">
  <a:themeElements>
    <a:clrScheme name="1_PROPHET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ROPHET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1_PROPHET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90</Words>
  <Application>Microsoft Office PowerPoint</Application>
  <PresentationFormat>On-screen Show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ＭＳ Ｐゴシック</vt:lpstr>
      <vt:lpstr>ＭＳ Ｐゴシック</vt:lpstr>
      <vt:lpstr>Arial</vt:lpstr>
      <vt:lpstr>Calibri</vt:lpstr>
      <vt:lpstr>Lucida Grande</vt:lpstr>
      <vt:lpstr>Times New Roman</vt:lpstr>
      <vt:lpstr>1_PROPHET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Krier, Anthony</dc:creator>
  <cp:lastModifiedBy>Julie</cp:lastModifiedBy>
  <cp:revision>47</cp:revision>
  <dcterms:created xsi:type="dcterms:W3CDTF">2015-09-09T11:07:10Z</dcterms:created>
  <dcterms:modified xsi:type="dcterms:W3CDTF">2015-09-21T14:21:27Z</dcterms:modified>
</cp:coreProperties>
</file>